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9.png"/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hyperlink" Target="https://cg.cs.tsinghua.edu.cn/course/vis/" TargetMode="External"/><Relationship Id="rId8" Type="http://schemas.openxmlformats.org/officeDocument/2006/relationships/image" Target="../media/image38.jpeg"/><Relationship Id="rId7" Type="http://schemas.openxmlformats.org/officeDocument/2006/relationships/image" Target="../media/image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9.png"/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hyperlink" Target="https://github.com/Shao-Kui/D3.js-Demos" TargetMode="Externa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47.png"/><Relationship Id="rId7" Type="http://schemas.openxmlformats.org/officeDocument/2006/relationships/image" Target="../media/image9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hyperlink" Target="https://observablehq.com/@d3/d3-format" TargetMode="Externa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1" Type="http://schemas.openxmlformats.org/officeDocument/2006/relationships/hyperlink" Target="https://github.com/d3/d3-format/blob/v2.0.0/README.md#format" TargetMode="Externa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8000" y="2041525"/>
            <a:ext cx="7272655" cy="1972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6000" kern="0" spc="-6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D3.js -</a:t>
            </a:r>
            <a:r>
              <a:rPr sz="6000" kern="0" spc="51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 </a:t>
            </a:r>
            <a:r>
              <a:rPr lang="zh-CN" sz="6000" kern="0" spc="51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动画制作</a:t>
            </a:r>
            <a:endParaRPr sz="6000" dirty="0"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  <a:p>
            <a:pPr marL="1783080" algn="l" rtl="0" eaLnBrk="0">
              <a:lnSpc>
                <a:spcPct val="96000"/>
              </a:lnSpc>
              <a:spcBef>
                <a:spcPts val="1080"/>
              </a:spcBef>
            </a:pPr>
            <a:r>
              <a:rPr lang="en-US" altLang="zh-CN" sz="2400" kern="0" spc="-1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 </a:t>
            </a:r>
            <a:r>
              <a:rPr lang="zh-CN" sz="2400" kern="0" spc="-1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助教</a:t>
            </a:r>
            <a:r>
              <a:rPr lang="en-US" altLang="zh-CN" sz="2400" kern="0" spc="-1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:</a:t>
            </a:r>
            <a:r>
              <a:rPr lang="zh-CN" altLang="en-US" sz="2400" kern="0" spc="-1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程思睿</a:t>
            </a:r>
            <a:endParaRPr lang="zh-CN" sz="2400" kern="0" spc="-10" dirty="0">
              <a:solidFill>
                <a:srgbClr val="000000">
                  <a:alpha val="100000"/>
                </a:srgbClr>
              </a:solidFill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  <a:p>
            <a:pPr marL="1783080" algn="l" rtl="0" eaLnBrk="0">
              <a:lnSpc>
                <a:spcPct val="96000"/>
              </a:lnSpc>
              <a:spcBef>
                <a:spcPts val="1080"/>
              </a:spcBef>
            </a:pPr>
            <a:r>
              <a:rPr lang="en-US" sz="2400" kern="0" spc="-2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DS363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数据可视化 </a:t>
            </a:r>
            <a:endParaRPr lang="zh-CN" altLang="en-US" sz="2400" kern="0" spc="-20" dirty="0">
              <a:solidFill>
                <a:srgbClr val="000000">
                  <a:alpha val="100000"/>
                </a:srgbClr>
              </a:solidFill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2"/>
          <p:cNvSpPr/>
          <p:nvPr/>
        </p:nvSpPr>
        <p:spPr>
          <a:xfrm>
            <a:off x="706262" y="1674664"/>
            <a:ext cx="11407775" cy="5194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4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（不做要求）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740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2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9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D3.js</a:t>
            </a:r>
            <a:r>
              <a:rPr sz="2400" kern="0" spc="-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并不提供所有属性的过渡方式：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45795" indent="-266065" algn="l" rtl="0" eaLnBrk="0">
              <a:lnSpc>
                <a:spcPct val="97000"/>
              </a:lnSpc>
              <a:spcBef>
                <a:spcPts val="720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0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D3-Transition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仅仅控制‘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0-1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’的过渡，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easeLinear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会让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0-1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平缓过渡、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easeCubic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会在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时加速在接近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时减速。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635"/>
              </a:spcBef>
            </a:pPr>
            <a:r>
              <a:rPr sz="1600" kern="0" spc="-4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‘0 ~</a:t>
            </a:r>
            <a:r>
              <a:rPr sz="2100" kern="0" spc="2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1’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会输入至</a:t>
            </a:r>
            <a:r>
              <a:rPr sz="2100" b="1" kern="0" spc="-4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插值函数</a:t>
            </a:r>
            <a:r>
              <a:rPr sz="2100" kern="0" spc="-39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b="1" kern="0" spc="-4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 =&gt; {…}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中，过渡中每一</a:t>
            </a:r>
            <a:r>
              <a:rPr sz="2100" b="1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瞬间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的值由</a:t>
            </a:r>
            <a:r>
              <a:rPr sz="2100" b="1" kern="0" spc="-4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插值函数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决定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37870" algn="l" rtl="0" eaLnBrk="0">
              <a:lnSpc>
                <a:spcPct val="99000"/>
              </a:lnSpc>
              <a:spcBef>
                <a:spcPts val="605"/>
              </a:spcBef>
              <a:tabLst>
                <a:tab pos="83693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800" kern="0" spc="-2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输入‘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’取值范围为‘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0-1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’，代表过渡的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每一个瞬间，由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操控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0-1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37870" algn="l" rtl="0" eaLnBrk="0">
              <a:lnSpc>
                <a:spcPct val="95000"/>
              </a:lnSpc>
              <a:spcBef>
                <a:spcPts val="445"/>
              </a:spcBef>
              <a:tabLst>
                <a:tab pos="83693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返回值为动画每一个瞬间对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应的属性值。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37870" algn="l" rtl="0" eaLnBrk="0">
              <a:lnSpc>
                <a:spcPct val="95000"/>
              </a:lnSpc>
              <a:spcBef>
                <a:spcPts val="540"/>
              </a:spcBef>
              <a:tabLst>
                <a:tab pos="83693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时，插值函数返回图元的初始值。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37870" algn="l" rtl="0" eaLnBrk="0">
              <a:lnSpc>
                <a:spcPct val="95000"/>
              </a:lnSpc>
              <a:spcBef>
                <a:spcPts val="545"/>
              </a:spcBef>
              <a:tabLst>
                <a:tab pos="83693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时，插值函数返回动画的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最终目标值。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37870" algn="l" rtl="0" eaLnBrk="0">
              <a:lnSpc>
                <a:spcPct val="95000"/>
              </a:lnSpc>
              <a:spcBef>
                <a:spcPts val="540"/>
              </a:spcBef>
              <a:tabLst>
                <a:tab pos="83693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0-1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中的某个值，如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0.6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，插值函数返回动画渐变过程中的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某一值。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645"/>
              </a:spcBef>
            </a:pPr>
            <a:r>
              <a:rPr sz="1600" kern="0" spc="-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D3.js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并不会提供所有属性的插值函数，如文本没有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默认的插值。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705"/>
              </a:spcBef>
            </a:pPr>
            <a:r>
              <a:rPr sz="1600" kern="0" spc="-4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.tween(…),</a:t>
            </a:r>
            <a:r>
              <a:rPr sz="2100" kern="0" spc="2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.attrTween(…)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2100" kern="0" spc="-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.styleTween(…)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来给出插值函数。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707120" algn="l" rtl="0" eaLnBrk="0">
              <a:lnSpc>
                <a:spcPts val="1120"/>
              </a:lnSpc>
              <a:spcBef>
                <a:spcPts val="280"/>
              </a:spcBef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4335" y="5041046"/>
            <a:ext cx="99166" cy="100675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4335" y="4711862"/>
            <a:ext cx="99166" cy="100675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4335" y="4382297"/>
            <a:ext cx="99166" cy="100675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4335" y="4053113"/>
            <a:ext cx="99166" cy="100675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4335" y="3723929"/>
            <a:ext cx="99166" cy="100675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2235184"/>
            <a:ext cx="154259" cy="156606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插值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4"/>
          <p:cNvSpPr/>
          <p:nvPr/>
        </p:nvSpPr>
        <p:spPr>
          <a:xfrm>
            <a:off x="718962" y="1348274"/>
            <a:ext cx="9686925" cy="2975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1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selection.twe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en(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属性名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,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返回</a:t>
            </a:r>
            <a:r>
              <a:rPr sz="2400" b="1" kern="0" spc="-1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400" b="1" kern="0" spc="-10" dirty="0">
                <a:solidFill>
                  <a:srgbClr val="00B05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)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43890" indent="-264160" algn="l" rtl="0" eaLnBrk="0">
              <a:lnSpc>
                <a:spcPct val="98000"/>
              </a:lnSpc>
              <a:spcBef>
                <a:spcPts val="730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返回的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：对应上一页中的插值函数</a:t>
            </a:r>
            <a:r>
              <a:rPr sz="2100" kern="0" spc="-4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b="1" kern="0" spc="-10" dirty="0">
                <a:solidFill>
                  <a:srgbClr val="3C3E42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 =&gt; {…}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，接受的输入为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0-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的值受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D3-Transition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调控，受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easeLinear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easeCubic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等渐变过程的影响，根据输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入的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0-1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的某一值，返回渐变中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某一瞬间的</a:t>
            </a:r>
            <a:r>
              <a:rPr sz="21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图元属性值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30"/>
              </a:spcBef>
            </a:pPr>
            <a:r>
              <a:rPr sz="1600" kern="0" spc="-4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输入的</a:t>
            </a:r>
            <a:r>
              <a:rPr sz="2100" b="1" kern="0" spc="-40" dirty="0">
                <a:solidFill>
                  <a:srgbClr val="00B05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：用于生成返回的</a:t>
            </a:r>
            <a:r>
              <a:rPr sz="2100" b="1" kern="0" spc="-40" dirty="0">
                <a:solidFill>
                  <a:srgbClr val="3C3E42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</a:t>
            </a:r>
            <a:r>
              <a:rPr sz="2100" b="1" kern="0" spc="-50" dirty="0">
                <a:solidFill>
                  <a:srgbClr val="3C3E42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，如定义</a:t>
            </a:r>
            <a:r>
              <a:rPr sz="2100" b="1" kern="0" spc="-50" dirty="0">
                <a:solidFill>
                  <a:srgbClr val="3C3E42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的前后端点值、插值方式等。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760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1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d3.interpolate(a, b)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705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返回一个</a:t>
            </a:r>
            <a:r>
              <a:rPr sz="2100" b="1" kern="0" spc="-10" dirty="0">
                <a:solidFill>
                  <a:srgbClr val="7030A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100" b="1" kern="0" spc="-10" dirty="0">
                <a:solidFill>
                  <a:srgbClr val="7030A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的输入从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0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，会映射到原始的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[a, b]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algn="l" rtl="0" eaLnBrk="0">
              <a:lnSpc>
                <a:spcPct val="82000"/>
              </a:lnSpc>
              <a:spcBef>
                <a:spcPts val="5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let f = d3.interpolate(233, 666); f(0.3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) //</a:t>
            </a:r>
            <a:r>
              <a:rPr sz="2100" kern="0" spc="1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362.9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9597" y="3350244"/>
            <a:ext cx="172181" cy="156606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87" y="1494805"/>
            <a:ext cx="172427" cy="156829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58439" y="4887467"/>
            <a:ext cx="5832347" cy="1586483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7182601" y="6540656"/>
            <a:ext cx="4931409" cy="328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30755" algn="l" rtl="0" eaLnBrk="0">
              <a:lnSpc>
                <a:spcPts val="1120"/>
              </a:lnSpc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sp>
        <p:nvSpPr>
          <p:cNvPr id="196" name="textbox 196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插值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718962" y="4638979"/>
            <a:ext cx="1735454" cy="372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84785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3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调用实例：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8962" y="4854051"/>
            <a:ext cx="172181" cy="1566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9600" y="2659379"/>
            <a:ext cx="5928359" cy="3874008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706262" y="1674664"/>
            <a:ext cx="9149715" cy="803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4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我们经常需要某一个动画长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时间循环下去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algn="l" rtl="0" eaLnBrk="0">
              <a:lnSpc>
                <a:spcPct val="10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PlanA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：显示使用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JavaScript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中的无限循环与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tion.end()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接口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8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2235184"/>
            <a:ext cx="172181" cy="156606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72427" cy="156829"/>
          </a:xfrm>
          <a:prstGeom prst="rect">
            <a:avLst/>
          </a:prstGeom>
        </p:spPr>
      </p:pic>
      <p:sp>
        <p:nvSpPr>
          <p:cNvPr id="214" name="textbox 214"/>
          <p:cNvSpPr/>
          <p:nvPr/>
        </p:nvSpPr>
        <p:spPr>
          <a:xfrm>
            <a:off x="7182601" y="6540656"/>
            <a:ext cx="4931409" cy="328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30755" algn="l" rtl="0" eaLnBrk="0">
              <a:lnSpc>
                <a:spcPts val="1120"/>
              </a:lnSpc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循环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8" name="picture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82951" y="2631947"/>
            <a:ext cx="6609588" cy="3361944"/>
          </a:xfrm>
          <a:prstGeom prst="rect">
            <a:avLst/>
          </a:prstGeom>
        </p:spPr>
      </p:pic>
      <p:sp>
        <p:nvSpPr>
          <p:cNvPr id="224" name="textbox 224"/>
          <p:cNvSpPr/>
          <p:nvPr/>
        </p:nvSpPr>
        <p:spPr>
          <a:xfrm>
            <a:off x="706287" y="1674664"/>
            <a:ext cx="6420484" cy="363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PlanB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：使用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JavaScript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SetInterval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87" y="1792620"/>
            <a:ext cx="172427" cy="156829"/>
          </a:xfrm>
          <a:prstGeom prst="rect">
            <a:avLst/>
          </a:prstGeom>
        </p:spPr>
      </p:pic>
      <p:sp>
        <p:nvSpPr>
          <p:cNvPr id="230" name="textbox 230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循环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263895" y="1908047"/>
            <a:ext cx="6573011" cy="4258055"/>
          </a:xfrm>
          <a:prstGeom prst="rect">
            <a:avLst/>
          </a:prstGeom>
        </p:spPr>
      </p:pic>
      <p:sp>
        <p:nvSpPr>
          <p:cNvPr id="252" name="textbox 252"/>
          <p:cNvSpPr/>
          <p:nvPr/>
        </p:nvSpPr>
        <p:spPr>
          <a:xfrm>
            <a:off x="706287" y="1674664"/>
            <a:ext cx="3948429" cy="7696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6637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编程实例：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rtl="0" eaLnBrk="0">
              <a:lnSpc>
                <a:spcPts val="2675"/>
              </a:lnSpc>
              <a:spcBef>
                <a:spcPts val="460"/>
              </a:spcBef>
            </a:pPr>
            <a:r>
              <a:rPr sz="1600" kern="0" spc="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0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让这个方块不停的转下去</a:t>
            </a:r>
            <a:endParaRPr sz="2100" dirty="0">
              <a:latin typeface="Segoe UI Symbol" panose="020B0502040204020203"/>
              <a:ea typeface="Segoe UI Symbol" panose="020B0502040204020203"/>
              <a:cs typeface="Segoe UI Symbol" panose="020B0502040204020203"/>
            </a:endParaRPr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循环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2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17691" y="1751075"/>
            <a:ext cx="5966460" cy="3355848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706262" y="1674664"/>
            <a:ext cx="4616450" cy="30378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6637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编程实例：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25"/>
              </a:spcBef>
            </a:pPr>
            <a:r>
              <a:rPr sz="1600" kern="0" spc="-1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数据的读取、清洗与预处理；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20"/>
              </a:spcBef>
            </a:pPr>
            <a:r>
              <a:rPr sz="1600" kern="0" spc="-1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初始化比例尺、坐标轴与图例；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ts val="2365"/>
              </a:lnSpc>
              <a:spcBef>
                <a:spcPts val="640"/>
              </a:spcBef>
            </a:pPr>
            <a:r>
              <a:rPr sz="1400" kern="0" spc="-1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400" kern="0" spc="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900" kern="0" spc="-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主循环；</a:t>
            </a:r>
            <a:endParaRPr sz="19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48335" indent="-268605" algn="l" rtl="0" eaLnBrk="0">
              <a:lnSpc>
                <a:spcPct val="96000"/>
              </a:lnSpc>
              <a:spcBef>
                <a:spcPts val="745"/>
              </a:spcBef>
            </a:pPr>
            <a:r>
              <a:rPr sz="1600" kern="0" spc="-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图元添加与属性的修改、属性的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100" kern="0" spc="-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更新与动画；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0" indent="-299085" algn="l" rtl="0" eaLnBrk="0">
              <a:lnSpc>
                <a:spcPct val="97000"/>
              </a:lnSpc>
              <a:spcBef>
                <a:spcPts val="5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本编程实例为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2020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年小作业（</a:t>
            </a:r>
            <a:r>
              <a:rPr sz="2400" kern="0" spc="-7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)的编程题目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68" name="picture 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4091670"/>
            <a:ext cx="154259" cy="156606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sp>
        <p:nvSpPr>
          <p:cNvPr id="276" name="textbox 276"/>
          <p:cNvSpPr/>
          <p:nvPr/>
        </p:nvSpPr>
        <p:spPr>
          <a:xfrm>
            <a:off x="689863" y="647191"/>
            <a:ext cx="2816225" cy="492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tabLst>
                <a:tab pos="676275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实现动态散点图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80"/>
          <p:cNvSpPr/>
          <p:nvPr/>
        </p:nvSpPr>
        <p:spPr>
          <a:xfrm>
            <a:off x="689863" y="647191"/>
            <a:ext cx="6381115" cy="5474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183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2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数据的读取、清洗与预处理；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ct val="99000"/>
              </a:lnSpc>
              <a:spcBef>
                <a:spcPts val="695"/>
              </a:spcBef>
              <a:tabLst>
                <a:tab pos="201295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3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湖北疫情数据：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96240" algn="l" rtl="0" eaLnBrk="0">
              <a:lnSpc>
                <a:spcPct val="82000"/>
              </a:lnSpc>
              <a:spcBef>
                <a:spcPts val="845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hubei_day14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.csv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299085" indent="-270510" algn="l" rtl="0" eaLnBrk="0">
              <a:lnSpc>
                <a:spcPct val="91000"/>
              </a:lnSpc>
              <a:spcBef>
                <a:spcPts val="1155"/>
              </a:spcBef>
              <a:tabLst>
                <a:tab pos="20066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Array.from(new Set(data.map( dat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um =&gt;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 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datum['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日期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'] )));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294005" indent="-265430" algn="l" rtl="0" eaLnBrk="0">
              <a:lnSpc>
                <a:spcPct val="97000"/>
              </a:lnSpc>
              <a:spcBef>
                <a:spcPts val="870"/>
              </a:spcBef>
              <a:tabLst>
                <a:tab pos="20066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Array.from(arrayLike):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从一个类似数组或可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迭代对象创建一个新的数组。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99720" indent="-271145" algn="l" rtl="0" eaLnBrk="0">
              <a:lnSpc>
                <a:spcPct val="98000"/>
              </a:lnSpc>
              <a:spcBef>
                <a:spcPts val="720"/>
              </a:spcBef>
              <a:tabLst>
                <a:tab pos="20066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new Set(array)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数组创建集合，会自动删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去其中的重复元素。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97180" indent="-268605" algn="l" rtl="0" eaLnBrk="0">
              <a:lnSpc>
                <a:spcPct val="97000"/>
              </a:lnSpc>
              <a:spcBef>
                <a:spcPts val="775"/>
              </a:spcBef>
              <a:tabLst>
                <a:tab pos="20066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1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* csv(…).then(…)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中的回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调函数已经是异步函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ct val="99000"/>
              </a:lnSpc>
              <a:spcBef>
                <a:spcPts val="5"/>
              </a:spcBef>
              <a:tabLst>
                <a:tab pos="20129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4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编程实例：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→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282" name="picture 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8987" y="5850473"/>
            <a:ext cx="172427" cy="156829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5043027"/>
            <a:ext cx="172181" cy="156606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62" y="4234926"/>
            <a:ext cx="172181" cy="156606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8962" y="3427206"/>
            <a:ext cx="172181" cy="156606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8962" y="2616184"/>
            <a:ext cx="172181" cy="156606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8987" y="1792620"/>
            <a:ext cx="172427" cy="156829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388352" y="1222247"/>
            <a:ext cx="4677156" cy="4873752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7182601" y="6540656"/>
            <a:ext cx="4931409" cy="328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30755" algn="l" rtl="0" eaLnBrk="0">
              <a:lnSpc>
                <a:spcPts val="1120"/>
              </a:lnSpc>
            </a:pPr>
            <a:r>
              <a:rPr sz="900" b="1" kern="0" spc="70" dirty="0">
                <a:solidFill>
                  <a:srgbClr val="575F6D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清华学《数据可视化》</a:t>
            </a:r>
            <a:r>
              <a:rPr sz="900" kern="0" spc="70" dirty="0">
                <a:solidFill>
                  <a:srgbClr val="575F6D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b="1" kern="0" spc="70" dirty="0">
                <a:solidFill>
                  <a:srgbClr val="575F6D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2022 </a:t>
            </a:r>
            <a:r>
              <a:rPr sz="900" b="1" kern="0" spc="70" dirty="0">
                <a:solidFill>
                  <a:srgbClr val="575F6D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张松海</a:t>
            </a:r>
            <a:r>
              <a:rPr sz="900" kern="0" spc="-70" dirty="0">
                <a:solidFill>
                  <a:srgbClr val="575F6D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b="1" kern="0" spc="70" dirty="0">
                <a:solidFill>
                  <a:srgbClr val="575F6D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张少魁等</a:t>
            </a:r>
            <a:endParaRPr sz="9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0000"/>
              </a:lnSpc>
              <a:spcBef>
                <a:spcPts val="190"/>
              </a:spcBef>
            </a:pPr>
            <a:r>
              <a:rPr sz="900" u="sng" kern="0" spc="5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9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https://cg.cs.tsinghua.edu.cn/cour</a:t>
            </a:r>
            <a:r>
              <a:rPr sz="900" u="sng" kern="0" spc="4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9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se/vis/</a:t>
            </a:r>
            <a:r>
              <a:rPr sz="900" kern="0" spc="15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&amp; </a:t>
            </a:r>
            <a:r>
              <a:rPr sz="900" u="sng" kern="0" spc="4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0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https://github.com/Shao-Kui/D3.js-Demos</a:t>
            </a: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302"/>
          <p:cNvSpPr/>
          <p:nvPr/>
        </p:nvSpPr>
        <p:spPr>
          <a:xfrm>
            <a:off x="706262" y="1674664"/>
            <a:ext cx="8143240" cy="1580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比例尺、坐标轴、图例等通常定义并渲染一次后不再改变：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55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3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将可视化代码分成初始化、更新两个部分：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600"/>
              </a:spcBef>
            </a:pPr>
            <a:r>
              <a:rPr sz="1600" kern="0" spc="-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0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初始化：定义比例尺、定义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maingroup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、渲染坐标轴；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algn="l" rtl="0" eaLnBrk="0">
              <a:lnSpc>
                <a:spcPct val="95000"/>
              </a:lnSpc>
              <a:spcBef>
                <a:spcPts val="5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更新：在主循环中不断改变数据并做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Data-Join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ion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8962" y="2235184"/>
            <a:ext cx="154259" cy="156606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70860" y="3977640"/>
            <a:ext cx="4497323" cy="2359151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37931" y="4002023"/>
            <a:ext cx="4020311" cy="2311907"/>
          </a:xfrm>
          <a:prstGeom prst="rect">
            <a:avLst/>
          </a:prstGeom>
        </p:spPr>
      </p:pic>
      <p:sp>
        <p:nvSpPr>
          <p:cNvPr id="312" name="textbox 312"/>
          <p:cNvSpPr/>
          <p:nvPr/>
        </p:nvSpPr>
        <p:spPr>
          <a:xfrm>
            <a:off x="706262" y="3327577"/>
            <a:ext cx="3322954" cy="831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2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1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*</a:t>
            </a:r>
            <a:r>
              <a:rPr sz="2400" kern="0" spc="1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仍需要定义</a:t>
            </a:r>
            <a:r>
              <a:rPr sz="2400" kern="0" spc="-1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margin</a:t>
            </a:r>
            <a:r>
              <a:rPr sz="2400" kern="0" spc="-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编程实例：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→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314" name="picture 3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8962" y="3887454"/>
            <a:ext cx="154259" cy="156606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8962" y="3445494"/>
            <a:ext cx="154259" cy="156606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689863" y="647191"/>
            <a:ext cx="4645025" cy="492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5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初始化比例尺、坐标轴与图例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52372" y="2711195"/>
            <a:ext cx="9287256" cy="2580132"/>
          </a:xfrm>
          <a:prstGeom prst="rect">
            <a:avLst/>
          </a:prstGeom>
        </p:spPr>
      </p:pic>
      <p:sp>
        <p:nvSpPr>
          <p:cNvPr id="332" name="textbox 332"/>
          <p:cNvSpPr/>
          <p:nvPr/>
        </p:nvSpPr>
        <p:spPr>
          <a:xfrm>
            <a:off x="689863" y="647191"/>
            <a:ext cx="1597025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564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2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主循环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4" name="picture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sp>
        <p:nvSpPr>
          <p:cNvPr id="336" name="textbox 336"/>
          <p:cNvSpPr/>
          <p:nvPr/>
        </p:nvSpPr>
        <p:spPr>
          <a:xfrm>
            <a:off x="706287" y="1674664"/>
            <a:ext cx="1735454" cy="371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6637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代码示例：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3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0395" y="1339596"/>
            <a:ext cx="11951208" cy="4893563"/>
          </a:xfrm>
          <a:prstGeom prst="rect">
            <a:avLst/>
          </a:prstGeom>
        </p:spPr>
      </p:pic>
      <p:sp>
        <p:nvSpPr>
          <p:cNvPr id="342" name="textbox 342"/>
          <p:cNvSpPr/>
          <p:nvPr/>
        </p:nvSpPr>
        <p:spPr>
          <a:xfrm>
            <a:off x="689863" y="647191"/>
            <a:ext cx="5559425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5"/>
              </a:spcBef>
              <a:tabLst>
                <a:tab pos="686435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图元添加、属性的修改与更新、动画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4" name="picture 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sp>
        <p:nvSpPr>
          <p:cNvPr id="350" name="textbox 350"/>
          <p:cNvSpPr/>
          <p:nvPr/>
        </p:nvSpPr>
        <p:spPr>
          <a:xfrm>
            <a:off x="808169" y="4702272"/>
            <a:ext cx="1445894" cy="109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65"/>
              </a:lnSpc>
            </a:pPr>
            <a:r>
              <a:rPr sz="500" b="1" kern="0" spc="2430" dirty="0">
                <a:solidFill>
                  <a:srgbClr val="FFFF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r>
              <a:rPr sz="500" b="1" kern="0" spc="0" dirty="0">
                <a:solidFill>
                  <a:srgbClr val="FFFF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       </a:t>
            </a:r>
            <a:r>
              <a:rPr sz="500" b="1" kern="0" spc="2430" dirty="0">
                <a:solidFill>
                  <a:srgbClr val="FFFF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r>
              <a:rPr sz="500" b="1" kern="0" spc="0" dirty="0">
                <a:solidFill>
                  <a:srgbClr val="FFFF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       </a:t>
            </a:r>
            <a:r>
              <a:rPr sz="500" b="1" kern="0" spc="2430" dirty="0">
                <a:solidFill>
                  <a:srgbClr val="FFFF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endParaRPr sz="5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706262" y="1674664"/>
            <a:ext cx="4331970" cy="4820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3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动画</a:t>
            </a:r>
            <a:r>
              <a:rPr sz="2400" kern="0" spc="-4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D3.js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nsition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模块：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100000"/>
              </a:lnSpc>
              <a:spcBef>
                <a:spcPts val="700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d3.transition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与时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长控制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515"/>
              </a:spcBef>
            </a:pPr>
            <a:r>
              <a:rPr sz="1600" kern="0" spc="-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动画的过度（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20"/>
              </a:spcBef>
            </a:pPr>
            <a:r>
              <a:rPr sz="1600" kern="0" spc="-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动画的同步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30"/>
              </a:spcBef>
            </a:pPr>
            <a:r>
              <a:rPr sz="1600" kern="0" spc="-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动画的继承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30"/>
              </a:spcBef>
            </a:pPr>
            <a:r>
              <a:rPr sz="1600" kern="0" spc="-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动画的插值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30"/>
              </a:spcBef>
            </a:pPr>
            <a:r>
              <a:rPr sz="1600" kern="0" spc="-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动画的循环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70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基于动画绘制动态散点图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05"/>
              </a:spcBef>
            </a:pPr>
            <a:r>
              <a:rPr sz="1600" kern="0" spc="-4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0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数据的清洗与预处理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70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基于动画绘制追逐柱状图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755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2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Tip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：数字的格式化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2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Tip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：图元的起始状态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8962" y="6250289"/>
            <a:ext cx="154259" cy="15660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87" y="5807801"/>
            <a:ext cx="154479" cy="1568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62" y="5366115"/>
            <a:ext cx="154259" cy="15660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62" y="4540107"/>
            <a:ext cx="154259" cy="15660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485631" y="1833371"/>
            <a:ext cx="3377183" cy="380847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09971" y="1842516"/>
            <a:ext cx="3375659" cy="1898903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689863" y="647191"/>
            <a:ext cx="1292225" cy="494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5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2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概览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box 352"/>
          <p:cNvSpPr/>
          <p:nvPr/>
        </p:nvSpPr>
        <p:spPr>
          <a:xfrm>
            <a:off x="706262" y="1674664"/>
            <a:ext cx="11407775" cy="5194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4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若按照上述方法实现，存在的问题：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9000"/>
              </a:lnSpc>
              <a:spcBef>
                <a:spcPts val="620"/>
              </a:spcBef>
            </a:pPr>
            <a:r>
              <a:rPr sz="1600" kern="0" spc="-4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图元从</a:t>
            </a:r>
            <a:r>
              <a:rPr sz="2100" b="1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创建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sz="2100" b="1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第一次绑定数据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不合理。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04165" indent="-291465" algn="l" rtl="0" eaLnBrk="0">
              <a:lnSpc>
                <a:spcPct val="98000"/>
              </a:lnSpc>
              <a:spcBef>
                <a:spcPts val="635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8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PlanA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：对第一次的数据绑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定单独做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data(…).join(…)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，把图元创建时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的动画与更新的动画分开。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0670" indent="-268605" algn="l" rtl="0" eaLnBrk="0">
              <a:lnSpc>
                <a:spcPct val="96000"/>
              </a:lnSpc>
              <a:spcBef>
                <a:spcPts val="730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PlanB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：利用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D3.js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的接口，分别设置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Data-Join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的行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为，包括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enter-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元创建时的行为、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update-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图元更新的行为（即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dat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a(…)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本身）、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exit-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09245" algn="l" rtl="0" eaLnBrk="0">
              <a:lnSpc>
                <a:spcPct val="95000"/>
              </a:lnSpc>
              <a:spcBef>
                <a:spcPts val="235"/>
              </a:spcBef>
            </a:pPr>
            <a:r>
              <a:rPr sz="2400" kern="0" spc="-1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图元移除时的行为。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354" name="picture 3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8962" y="3427206"/>
            <a:ext cx="172181" cy="156606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2619232"/>
            <a:ext cx="172181" cy="156606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72427" cy="156829"/>
          </a:xfrm>
          <a:prstGeom prst="rect">
            <a:avLst/>
          </a:prstGeom>
        </p:spPr>
      </p:pic>
      <p:sp>
        <p:nvSpPr>
          <p:cNvPr id="362" name="textbox 362"/>
          <p:cNvSpPr/>
          <p:nvPr/>
        </p:nvSpPr>
        <p:spPr>
          <a:xfrm>
            <a:off x="689863" y="647191"/>
            <a:ext cx="3702684" cy="494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5"/>
              </a:spcBef>
              <a:tabLst>
                <a:tab pos="673735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900" b="1" kern="0" spc="-1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2400" b="1" kern="0" spc="-1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：图元的起始状态？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4" name="picture 3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box 384"/>
          <p:cNvSpPr/>
          <p:nvPr/>
        </p:nvSpPr>
        <p:spPr>
          <a:xfrm>
            <a:off x="717426" y="4321845"/>
            <a:ext cx="11409044" cy="2596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axis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tickFormat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(d3.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format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(…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))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：根据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formater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来设置坐标轴上的数字格式，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9000"/>
              </a:lnSpc>
              <a:spcBef>
                <a:spcPts val="650"/>
              </a:spcBef>
            </a:pPr>
            <a:r>
              <a:rPr sz="1500" kern="0" spc="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500" kern="0" spc="4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等价于把数字格式化的函数作为参数输入给坐标轴。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795"/>
              </a:spcBef>
              <a:tabLst>
                <a:tab pos="153670" algn="l"/>
              </a:tabLst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格式化‘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specifi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er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’：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6000"/>
              </a:lnSpc>
              <a:spcBef>
                <a:spcPts val="640"/>
              </a:spcBef>
            </a:pPr>
            <a:r>
              <a:rPr sz="1500" kern="0" spc="10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500" kern="0" spc="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完整规则：</a:t>
            </a:r>
            <a:r>
              <a:rPr sz="1800" kern="0" spc="-5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800" u="sng" kern="0" spc="10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github</a:t>
            </a:r>
            <a:r>
              <a:rPr sz="1800" u="sng" kern="0" spc="10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com</a:t>
            </a:r>
            <a:r>
              <a:rPr sz="1800" u="sng" kern="0" spc="10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/d3/d3-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format</a:t>
            </a:r>
            <a:r>
              <a:rPr sz="1800" u="sng" kern="0" spc="10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blob</a:t>
            </a:r>
            <a:r>
              <a:rPr sz="1800" u="sng" kern="0" spc="9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/v2.0.0/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README</a:t>
            </a:r>
            <a:r>
              <a:rPr sz="1800" u="sng" kern="0" spc="9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md</a:t>
            </a:r>
            <a:r>
              <a:rPr sz="1800" u="sng" kern="0" spc="9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#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1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format</a:t>
            </a:r>
            <a:endParaRPr sz="18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7000"/>
              </a:lnSpc>
              <a:spcBef>
                <a:spcPts val="650"/>
              </a:spcBef>
            </a:pPr>
            <a:r>
              <a:rPr sz="1500" kern="0" spc="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大量实例：</a:t>
            </a:r>
            <a:r>
              <a:rPr sz="1800" kern="0" spc="-5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800" u="sng" kern="0" spc="8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:/</a:t>
            </a:r>
            <a:r>
              <a:rPr sz="1800" u="sng" kern="0" spc="7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observablehq</a:t>
            </a:r>
            <a:r>
              <a:rPr sz="1800" u="sng" kern="0" spc="7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com</a:t>
            </a:r>
            <a:r>
              <a:rPr sz="1800" u="sng" kern="0" spc="7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/@d3/d3-</a:t>
            </a:r>
            <a:r>
              <a:rPr sz="1800" u="sng" kern="0" spc="0" dirty="0">
                <a:solidFill>
                  <a:srgbClr val="D2611C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  <a:hlinkClick r:id="rId2">
                  <a:extLst>
                    <a:ext uri="{DAF060AB-1E55-43B9-8AAB-6FB025537F2F}">
                      <wpsdc:hlinkClr xmlns:wpsdc="http://www.wps.cn/officeDocument/2017/drawingmlCustomData" val="D2611C"/>
                      <wpsdc:folHlinkClr xmlns:wpsdc="http://www.wps.cn/officeDocument/2017/drawingmlCustomData" val="D2611C"/>
                      <wpsdc:hlinkUnderline xmlns:wpsdc="http://www.wps.cn/officeDocument/2017/drawingmlCustomData" val="0"/>
                    </a:ext>
                  </a:extLst>
                </a:hlinkClick>
              </a:rPr>
              <a:t>format</a:t>
            </a:r>
            <a:endParaRPr sz="18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9000"/>
              </a:lnSpc>
              <a:spcBef>
                <a:spcPts val="655"/>
              </a:spcBef>
            </a:pPr>
            <a:r>
              <a:rPr sz="1500" kern="0" spc="-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根据需求查询文档。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709025" algn="l" rtl="0" eaLnBrk="0">
              <a:lnSpc>
                <a:spcPts val="1120"/>
              </a:lnSpc>
              <a:spcBef>
                <a:spcPts val="275"/>
              </a:spcBef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426" y="5100647"/>
            <a:ext cx="141037" cy="143182"/>
          </a:xfrm>
          <a:prstGeom prst="rect">
            <a:avLst/>
          </a:prstGeom>
        </p:spPr>
      </p:pic>
      <p:sp>
        <p:nvSpPr>
          <p:cNvPr id="388" name="textbox 388"/>
          <p:cNvSpPr/>
          <p:nvPr/>
        </p:nvSpPr>
        <p:spPr>
          <a:xfrm>
            <a:off x="689863" y="647191"/>
            <a:ext cx="7826375" cy="3578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5"/>
              </a:spcBef>
              <a:tabLst>
                <a:tab pos="673735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9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：数字的格式化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ct val="98000"/>
              </a:lnSpc>
              <a:spcBef>
                <a:spcPts val="640"/>
              </a:spcBef>
              <a:tabLst>
                <a:tab pos="168275" algn="l"/>
              </a:tabLst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把输入的数字按照要求的精度、长度、有效数字</a:t>
            </a: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等输出：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94335" algn="l" rtl="0" eaLnBrk="0">
              <a:lnSpc>
                <a:spcPct val="96000"/>
              </a:lnSpc>
              <a:spcBef>
                <a:spcPts val="580"/>
              </a:spcBef>
            </a:pPr>
            <a:r>
              <a:rPr sz="1500" kern="0" spc="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format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specifier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’)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：返回一个</a:t>
            </a:r>
            <a:r>
              <a:rPr sz="1800" b="1" kern="0" spc="60" dirty="0">
                <a:solidFill>
                  <a:srgbClr val="7030A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7305" algn="l" rtl="0" eaLnBrk="0">
              <a:lnSpc>
                <a:spcPts val="2595"/>
              </a:lnSpc>
              <a:spcBef>
                <a:spcPts val="845"/>
              </a:spcBef>
              <a:tabLst>
                <a:tab pos="168275" algn="l"/>
              </a:tabLst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典型的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formater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，‘</a:t>
            </a:r>
            <a:r>
              <a:rPr sz="2100" kern="0" spc="-6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b="1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’后的数字表示精度：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94335" algn="l" rtl="0" eaLnBrk="0">
              <a:lnSpc>
                <a:spcPct val="96000"/>
              </a:lnSpc>
              <a:spcBef>
                <a:spcPts val="465"/>
              </a:spcBef>
            </a:pPr>
            <a:r>
              <a:rPr sz="1500" kern="0" spc="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format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(‘.2f’)(666.666)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//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小数点后保留两位，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666.67</a:t>
            </a:r>
            <a:endParaRPr sz="18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94335" algn="l" rtl="0" eaLnBrk="0">
              <a:lnSpc>
                <a:spcPct val="96000"/>
              </a:lnSpc>
              <a:spcBef>
                <a:spcPts val="665"/>
              </a:spcBef>
            </a:pPr>
            <a:r>
              <a:rPr sz="1500" kern="0" spc="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format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(‘.2r’)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(2467) //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只保留两位有效数字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2500</a:t>
            </a:r>
            <a:endParaRPr sz="18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algn="r" rtl="0" eaLnBrk="0">
              <a:lnSpc>
                <a:spcPct val="96000"/>
              </a:lnSpc>
              <a:spcBef>
                <a:spcPts val="665"/>
              </a:spcBef>
            </a:pPr>
            <a:r>
              <a:rPr sz="1500" kern="0" spc="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format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(‘.3s’)(2366.666) //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只保留三位有效数字且加以后缀</a:t>
            </a:r>
            <a:r>
              <a:rPr sz="1800" kern="0" spc="-2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2.37k</a:t>
            </a:r>
            <a:endParaRPr sz="18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ct val="98000"/>
              </a:lnSpc>
              <a:spcBef>
                <a:spcPts val="5"/>
              </a:spcBef>
              <a:tabLst>
                <a:tab pos="168275" algn="l"/>
              </a:tabLst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100" kern="0" spc="6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坐标轴的数字格式化：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90" name="picture 3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7426" y="3993842"/>
            <a:ext cx="141037" cy="143182"/>
          </a:xfrm>
          <a:prstGeom prst="rect">
            <a:avLst/>
          </a:prstGeom>
        </p:spPr>
      </p:pic>
      <p:pic>
        <p:nvPicPr>
          <p:cNvPr id="392" name="picture 3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7426" y="2539692"/>
            <a:ext cx="141037" cy="143182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7451" y="1780135"/>
            <a:ext cx="141257" cy="143406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6185" y="198120"/>
            <a:ext cx="3162300" cy="3307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33472" y="2980944"/>
            <a:ext cx="6925056" cy="1580388"/>
          </a:xfrm>
          <a:prstGeom prst="rect">
            <a:avLst/>
          </a:prstGeom>
        </p:spPr>
      </p:pic>
      <p:sp>
        <p:nvSpPr>
          <p:cNvPr id="404" name="textbox 404"/>
          <p:cNvSpPr/>
          <p:nvPr/>
        </p:nvSpPr>
        <p:spPr>
          <a:xfrm>
            <a:off x="689863" y="647191"/>
            <a:ext cx="3246120" cy="494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5"/>
              </a:spcBef>
              <a:tabLst>
                <a:tab pos="673735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9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：数字的格式化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6" name="picture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sp>
        <p:nvSpPr>
          <p:cNvPr id="410" name="textbox 410"/>
          <p:cNvSpPr/>
          <p:nvPr/>
        </p:nvSpPr>
        <p:spPr>
          <a:xfrm>
            <a:off x="706287" y="1674664"/>
            <a:ext cx="1735454" cy="372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6637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调用实例：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12" name="picture 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8"/>
          <p:cNvSpPr/>
          <p:nvPr/>
        </p:nvSpPr>
        <p:spPr>
          <a:xfrm>
            <a:off x="933728" y="714478"/>
            <a:ext cx="9736455" cy="3860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r>
              <a:rPr lang="en-US" sz="4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Trae</a:t>
            </a:r>
            <a:r>
              <a:rPr lang="zh-CN" altLang="en-US" sz="4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实战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0000"/>
              </a:lnSpc>
              <a:spcBef>
                <a:spcPts val="810"/>
              </a:spcBef>
            </a:pPr>
            <a:r>
              <a:rPr sz="2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zh-CN"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使用</a:t>
            </a:r>
            <a:r>
              <a:rPr lang="en-US" altLang="zh-CN"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Trae</a:t>
            </a:r>
            <a:r>
              <a:rPr lang="zh-CN" altLang="en-US"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生成其他的形式的表格，并利用今天所学的知识去读懂</a:t>
            </a:r>
            <a:r>
              <a:rPr lang="zh-CN" altLang="en-US"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代码。</a:t>
            </a:r>
            <a:endParaRPr lang="zh-CN" altLang="en-US" sz="2700" kern="0" spc="38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0000"/>
              </a:lnSpc>
              <a:spcBef>
                <a:spcPts val="810"/>
              </a:spcBef>
            </a:pPr>
            <a:r>
              <a:rPr lang="en-US" altLang="zh-CN"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https://exzuqzktbtg.feishu.cn/wiki/VPjuwl5y3ixEAtkrfhkcGyp0noc</a:t>
            </a:r>
            <a:endParaRPr lang="en-US" altLang="zh-CN" sz="2700" kern="0" spc="38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0000"/>
              </a:lnSpc>
              <a:spcBef>
                <a:spcPts val="810"/>
              </a:spcBef>
            </a:pPr>
            <a:r>
              <a:rPr lang="zh-CN" altLang="en-US"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根据文档中最后的提示词来</a:t>
            </a:r>
            <a:r>
              <a:rPr lang="zh-CN" altLang="en-US" sz="27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创建。</a:t>
            </a:r>
            <a:endParaRPr lang="zh-CN" altLang="en-US" sz="2700" kern="0" spc="38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7615" y="5782945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2"/>
          <p:cNvSpPr/>
          <p:nvPr/>
        </p:nvSpPr>
        <p:spPr>
          <a:xfrm>
            <a:off x="718962" y="1351054"/>
            <a:ext cx="11407775" cy="5161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1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D3-transition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2000"/>
              </a:lnSpc>
              <a:spcBef>
                <a:spcPts val="285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引用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D3.js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文档：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‘Selection-like’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interface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705"/>
              </a:spcBef>
            </a:pPr>
            <a:r>
              <a:rPr sz="1600" kern="0" spc="-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selections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后调用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，将后续的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ttr(…)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加以动画效果。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82000"/>
              </a:lnSpc>
              <a:spcBef>
                <a:spcPts val="1095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b="1" kern="0" spc="9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selections.transition().duration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(ms).attr(type, value)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9000"/>
              </a:lnSpc>
              <a:spcBef>
                <a:spcPts val="750"/>
              </a:spcBef>
            </a:pPr>
            <a:r>
              <a:rPr sz="1600" kern="0" spc="-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ms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是毫秒，故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1000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表示动画持续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秒钟。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82000"/>
              </a:lnSpc>
              <a:spcBef>
                <a:spcPts val="740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e.g., d3.select("#my_rect")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.transition().duration(2000).attr("width", "400");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2000"/>
              </a:lnSpc>
              <a:spcBef>
                <a:spcPts val="730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即用两秒钟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(2000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毫秒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)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的时间把选择图元的宽变成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400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865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</a:t>
            </a:r>
            <a:r>
              <a:rPr sz="2400" kern="0" spc="-8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d3.selecti</a:t>
            </a:r>
            <a:r>
              <a:rPr sz="2400" kern="0" spc="-9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ons</a:t>
            </a:r>
            <a:r>
              <a:rPr sz="2400" kern="0" spc="-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，支持链式调用：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83000"/>
              </a:lnSpc>
              <a:spcBef>
                <a:spcPts val="675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d3.select(‘#my_rect’).tr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ansition().duration(1000).attr(…).attr(…).attr(…)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9000"/>
              </a:lnSpc>
              <a:spcBef>
                <a:spcPts val="740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后面的三个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均会产生动画效果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655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只有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transition()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后面的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.attr(…)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会有动画效果。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77000"/>
              </a:lnSpc>
              <a:spcBef>
                <a:spcPts val="895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d3.select(‘#my_rec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t’)</a:t>
            </a:r>
            <a:r>
              <a:rPr sz="2100" b="1" kern="0" spc="-10" dirty="0">
                <a:solidFill>
                  <a:srgbClr val="3C3E42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.attr(…)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.transition().duration(1000)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.attr(…)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302000" algn="l" rtl="0" eaLnBrk="0">
              <a:lnSpc>
                <a:spcPts val="2220"/>
              </a:lnSpc>
            </a:pPr>
            <a:r>
              <a:rPr sz="2700" kern="0" spc="20" baseline="11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无效果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sz="2700" kern="0" spc="20" baseline="11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动画效果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8987" y="5807801"/>
            <a:ext cx="172427" cy="15682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4598019"/>
            <a:ext cx="172181" cy="156606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2998485"/>
            <a:ext cx="172427" cy="156829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8987" y="1789571"/>
            <a:ext cx="172427" cy="156829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689863" y="647191"/>
            <a:ext cx="1292225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2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9167" y="1600200"/>
            <a:ext cx="7010400" cy="4287011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689863" y="647191"/>
            <a:ext cx="1292225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2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706287" y="1674664"/>
            <a:ext cx="1735454" cy="372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6637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调用实例：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24371" y="3189732"/>
            <a:ext cx="5411723" cy="3043427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706287" y="2943013"/>
            <a:ext cx="4741545" cy="2673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1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提供多种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Ease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函数供选择：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rtl="0" eaLnBrk="0">
              <a:lnSpc>
                <a:spcPct val="95000"/>
              </a:lnSpc>
              <a:spcBef>
                <a:spcPts val="610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d3.easeCubic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默认，从加速到减速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45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d3.easeLinear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线性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15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d3.easeElastic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弹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射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35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d3.easeBounce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弹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跳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645"/>
              </a:spcBef>
            </a:pPr>
            <a:r>
              <a:rPr sz="1600" kern="0" spc="-4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d3.easeExp</a:t>
            </a:r>
            <a:r>
              <a:rPr sz="2100" kern="0" spc="1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突变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algn="l" rtl="0" eaLnBrk="0">
              <a:lnSpc>
                <a:spcPct val="99000"/>
              </a:lnSpc>
              <a:spcBef>
                <a:spcPts val="0"/>
              </a:spcBef>
            </a:pPr>
            <a:r>
              <a:rPr sz="1500" kern="0" spc="-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r>
              <a:rPr sz="2000" kern="0" spc="29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（见下页）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87" y="3060968"/>
            <a:ext cx="172427" cy="156829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706262" y="1674664"/>
            <a:ext cx="10440034" cy="1183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1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‘ease’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，动画过渡的方式。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630"/>
              </a:spcBef>
              <a:tabLst>
                <a:tab pos="18478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4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通过链式调用的方式作用在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nsition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对象后：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2000"/>
              </a:lnSpc>
              <a:spcBef>
                <a:spcPts val="0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d3.select("#my_rect").trans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ition().duration(2000).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ease(d3.easeLinear)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.attr(…)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62" y="2235184"/>
            <a:ext cx="172181" cy="156606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8987" y="1792620"/>
            <a:ext cx="172427" cy="156829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689863" y="647191"/>
            <a:ext cx="2247900" cy="4940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过渡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64379" y="1894332"/>
            <a:ext cx="4012311" cy="1239646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718962" y="2607361"/>
            <a:ext cx="8448040" cy="2745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并让其与多个图元共享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，即所有绑定的图元会同步播放动画：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82000"/>
              </a:lnSpc>
              <a:spcBef>
                <a:spcPts val="840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rects.tra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nsition(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).attr(…).attr(…)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82000"/>
              </a:lnSpc>
              <a:spcBef>
                <a:spcPts val="960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6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circles.t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ransition(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).attr(…).attr(…)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12700" algn="l" rtl="0" eaLnBrk="0">
              <a:lnSpc>
                <a:spcPct val="99000"/>
              </a:lnSpc>
              <a:spcBef>
                <a:spcPts val="890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等待一个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ion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全部相关的图元执行完毕：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82000"/>
              </a:lnSpc>
              <a:spcBef>
                <a:spcPts val="700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await 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</a:t>
            </a:r>
            <a:r>
              <a:rPr sz="2100" b="1" kern="0" spc="-2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ansition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.end();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5000"/>
              </a:lnSpc>
              <a:spcBef>
                <a:spcPts val="725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异步函数会不等待调用执行完直接进入下一条语句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algn="l" rtl="0" eaLnBrk="0">
              <a:lnSpc>
                <a:spcPct val="99000"/>
              </a:lnSpc>
              <a:spcBef>
                <a:spcPts val="0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await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会强制等待异步函数执行完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毕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4027027"/>
            <a:ext cx="154259" cy="15660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62" y="2816717"/>
            <a:ext cx="154259" cy="156606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718962" y="5412130"/>
            <a:ext cx="11407775" cy="1365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2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JavaScript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异步：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2000"/>
              </a:lnSpc>
              <a:spcBef>
                <a:spcPts val="675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async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：将函数转换成异步函数，即把返回值包装成一个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Promise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88000"/>
              </a:lnSpc>
              <a:spcBef>
                <a:spcPts val="710"/>
              </a:spcBef>
            </a:pPr>
            <a:r>
              <a:rPr sz="1600" kern="0" spc="-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await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：等待异步函数执行结束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8962" y="5621487"/>
            <a:ext cx="154259" cy="156606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718962" y="1365808"/>
            <a:ext cx="6986905" cy="11823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3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通常，可视化作品都需要多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个图元执行多个动画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…</a:t>
            </a:r>
            <a:endParaRPr sz="24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12700" algn="l" rtl="0" eaLnBrk="0">
              <a:lnSpc>
                <a:spcPct val="95000"/>
              </a:lnSpc>
              <a:spcBef>
                <a:spcPts val="745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	</a:t>
            </a:r>
            <a:r>
              <a:rPr sz="2400" kern="0" spc="13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‘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显式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’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定义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n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algn="l" rtl="0" eaLnBrk="0">
              <a:lnSpc>
                <a:spcPct val="82000"/>
              </a:lnSpc>
              <a:spcBef>
                <a:spcPts val="0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let 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= d3.transition().duration(ms)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8962" y="1990455"/>
            <a:ext cx="154259" cy="156606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8962" y="1548495"/>
            <a:ext cx="154259" cy="156606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671077" y="1509115"/>
            <a:ext cx="1388110" cy="829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" algn="l" rtl="0" eaLnBrk="0">
              <a:lnSpc>
                <a:spcPct val="98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之前的代码样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例中，这里是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空的！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3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</a:t>
            </a:r>
            <a:r>
              <a:rPr sz="2400" b="1" kern="0" spc="20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3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同步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3568" y="1318260"/>
            <a:ext cx="11641835" cy="4767071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7182601" y="6540656"/>
            <a:ext cx="4931409" cy="328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30755" algn="l" rtl="0" eaLnBrk="0">
              <a:lnSpc>
                <a:spcPts val="1120"/>
              </a:lnSpc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3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</a:t>
            </a:r>
            <a:r>
              <a:rPr sz="2400" b="1" kern="0" spc="20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3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同步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706287" y="1674664"/>
            <a:ext cx="1735454" cy="371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6637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编程实例：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4"/>
          <p:cNvSpPr/>
          <p:nvPr/>
        </p:nvSpPr>
        <p:spPr>
          <a:xfrm>
            <a:off x="706262" y="1674664"/>
            <a:ext cx="11407775" cy="5194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常用于连续不间断的若</a:t>
            </a:r>
            <a:r>
              <a:rPr sz="2400" kern="0" spc="-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干个动画组合：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83000"/>
              </a:lnSpc>
              <a:spcBef>
                <a:spcPts val="815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8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d3.select("#my_rect").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tion()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.attr(“x", '100').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transition()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.attr(“y", '100’)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5000"/>
              </a:lnSpc>
              <a:spcBef>
                <a:spcPts val="735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先将横坐标移动到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100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、再将纵坐标移动到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100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5000"/>
              </a:lnSpc>
              <a:spcBef>
                <a:spcPts val="630"/>
              </a:spcBef>
            </a:pPr>
            <a:r>
              <a:rPr sz="1600" kern="0" spc="-5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3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二者并不同时移动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95000"/>
              </a:lnSpc>
              <a:spcBef>
                <a:spcPts val="610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b="1" kern="0" spc="-2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第一个渐变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100" b="1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结束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才是</a:t>
            </a:r>
            <a:r>
              <a:rPr sz="2100" b="1" kern="0" spc="-2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第二个渐变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100" b="1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开始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80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2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后一个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Transition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会继承前一个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Trans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ition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，包括时长、过渡等：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79730" algn="l" rtl="0" eaLnBrk="0">
              <a:lnSpc>
                <a:spcPct val="82000"/>
              </a:lnSpc>
              <a:spcBef>
                <a:spcPts val="835"/>
              </a:spcBef>
            </a:pPr>
            <a:r>
              <a:rPr sz="1600" kern="0" spc="-2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2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d3.select("#my_rect")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82000"/>
              </a:lnSpc>
              <a:spcBef>
                <a:spcPts val="960"/>
              </a:spcBef>
            </a:pPr>
            <a:r>
              <a:rPr sz="1600" kern="0" spc="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.transition()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.d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uration(1000).ease(d3.easeQuad).attr("width", "400")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82000"/>
              </a:lnSpc>
              <a:spcBef>
                <a:spcPts val="960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9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.transition()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.attr("height", '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100’)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379730" algn="l" rtl="0" eaLnBrk="0">
              <a:lnSpc>
                <a:spcPct val="92000"/>
              </a:lnSpc>
              <a:spcBef>
                <a:spcPts val="730"/>
              </a:spcBef>
            </a:pPr>
            <a:r>
              <a:rPr sz="1600" kern="0" spc="-1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600" kern="0" spc="170" dirty="0">
                <a:solidFill>
                  <a:srgbClr val="FE86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b="1" kern="0" spc="-1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第二个渐变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的时长仍然是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1000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、过渡仍然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easeQuad</a:t>
            </a:r>
            <a:endParaRPr sz="21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  <a:p>
            <a:pPr marL="12700" algn="l" rtl="0" eaLnBrk="0">
              <a:lnSpc>
                <a:spcPct val="92000"/>
              </a:lnSpc>
              <a:spcBef>
                <a:spcPts val="845"/>
              </a:spcBef>
              <a:tabLst>
                <a:tab pos="16637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kern="0" spc="-3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提示：第一次小作业如果使用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Century Schoolbook" panose="02040604050505020304"/>
                <a:ea typeface="Century Schoolbook" panose="02040604050505020304"/>
                <a:cs typeface="Century Schoolbook" panose="02040604050505020304"/>
              </a:rPr>
              <a:t>D3.js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完成，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使用该语法会较为简单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707120" algn="l" rtl="0" eaLnBrk="0">
              <a:lnSpc>
                <a:spcPts val="1120"/>
              </a:lnSpc>
              <a:spcBef>
                <a:spcPts val="280"/>
              </a:spcBef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8987" y="5749889"/>
            <a:ext cx="154479" cy="156829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8962" y="3771630"/>
            <a:ext cx="154259" cy="156606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sp>
        <p:nvSpPr>
          <p:cNvPr id="144" name="textbox 144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继承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8011" y="2450592"/>
            <a:ext cx="10477500" cy="2743199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7182601" y="6540656"/>
            <a:ext cx="4931409" cy="328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30755" algn="l" rtl="0" eaLnBrk="0">
              <a:lnSpc>
                <a:spcPts val="1120"/>
              </a:lnSpc>
            </a:pPr>
            <a:endParaRPr sz="900" dirty="0">
              <a:latin typeface="Century Schoolbook" panose="02040604050505020304"/>
              <a:ea typeface="Century Schoolbook" panose="02040604050505020304"/>
              <a:cs typeface="Century Schoolbook" panose="02040604050505020304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689863" y="647191"/>
            <a:ext cx="2247900" cy="49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97000"/>
              </a:lnSpc>
              <a:spcBef>
                <a:spcPts val="0"/>
              </a:spcBef>
              <a:tabLst>
                <a:tab pos="673100" algn="l"/>
              </a:tabLst>
            </a:pPr>
            <a:r>
              <a:rPr sz="2400" kern="0" spc="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-10" dirty="0">
                <a:solidFill>
                  <a:srgbClr val="E75C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动画 – 继承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563" y="659891"/>
            <a:ext cx="496824" cy="437388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706287" y="1674664"/>
            <a:ext cx="1735454" cy="371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tabLst>
                <a:tab pos="16637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2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编程实例：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8987" y="1792620"/>
            <a:ext cx="154479" cy="156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15" y="5680710"/>
            <a:ext cx="552450" cy="831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" y="6512560"/>
            <a:ext cx="12186920" cy="345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4304</Words>
  <Application>WPS 演示</Application>
  <PresentationFormat/>
  <Paragraphs>261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Arial</vt:lpstr>
      <vt:lpstr>等线 Light</vt:lpstr>
      <vt:lpstr>Century Schoolbook</vt:lpstr>
      <vt:lpstr>微软雅黑</vt:lpstr>
      <vt:lpstr>Arial Unicode MS</vt:lpstr>
      <vt:lpstr>Calibri</vt:lpstr>
      <vt:lpstr>Segoe UI Symbol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D3.js – Transition</dc:title>
  <dc:creator>ShaoKui Zhang</dc:creator>
  <cp:lastModifiedBy>无心插柳柳成荫</cp:lastModifiedBy>
  <cp:revision>18</cp:revision>
  <dcterms:created xsi:type="dcterms:W3CDTF">2025-04-29T07:40:00Z</dcterms:created>
  <dcterms:modified xsi:type="dcterms:W3CDTF">2025-05-07T01:39:19Z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2025-04-30T03:08:51Z</vt:filetime>
  </property>
  <property fmtid="{D5CDD505-2E9C-101B-9397-08002B2CF9AE}" pid="4" name="ICV">
    <vt:lpwstr>43514DDBFB904E4BA20B3215DA0F3F46_12</vt:lpwstr>
  </property>
  <property fmtid="{D5CDD505-2E9C-101B-9397-08002B2CF9AE}" pid="5" name="KSOProductBuildVer">
    <vt:lpwstr>2052-12.1.0.20784</vt:lpwstr>
  </property>
</Properties>
</file>